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6" r:id="rId2"/>
    <p:sldId id="333" r:id="rId3"/>
    <p:sldId id="313" r:id="rId4"/>
    <p:sldId id="316" r:id="rId5"/>
    <p:sldId id="317" r:id="rId6"/>
    <p:sldId id="319" r:id="rId7"/>
    <p:sldId id="318" r:id="rId8"/>
    <p:sldId id="324" r:id="rId9"/>
    <p:sldId id="335" r:id="rId10"/>
    <p:sldId id="321" r:id="rId11"/>
    <p:sldId id="322" r:id="rId12"/>
    <p:sldId id="329" r:id="rId13"/>
    <p:sldId id="332" r:id="rId14"/>
    <p:sldId id="330" r:id="rId15"/>
    <p:sldId id="33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800000"/>
    <a:srgbClr val="CC3300"/>
    <a:srgbClr val="000099"/>
    <a:srgbClr val="333399"/>
    <a:srgbClr val="FFCC00"/>
    <a:srgbClr val="00CC00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581" autoAdjust="0"/>
  </p:normalViewPr>
  <p:slideViewPr>
    <p:cSldViewPr>
      <p:cViewPr>
        <p:scale>
          <a:sx n="75" d="100"/>
          <a:sy n="75" d="100"/>
        </p:scale>
        <p:origin x="-12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ADF69B-F249-4520-8B3C-2598110AA57C}" type="datetimeFigureOut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DEA2E4-7FA9-427A-8B61-B9355F0B1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2840F7-8BB0-4623-A3F4-85E79F84236C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BDF6DB-B21A-4168-BF11-CC35D519D9D1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FFE0E1-0296-4AA5-A890-AA73C50A39F3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2DB4A3-4CAF-4553-969A-161E03EFAD88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169721-F44A-4B0C-BE8E-7F9629FC4FE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8F6BBF-75CE-4DAF-BEC1-86B8E6C709FE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71B4EF-80A7-4FBF-A89F-D502F1614742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1DA0D-8F96-47BF-B06F-99ED410203CE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A828ED-51B1-4C79-A027-B659DE00FAE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29B963-2E95-49F5-B44C-9A05A715231A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D1D844-57DA-4A54-9700-0AC483E7936E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777A17-3C13-4FA8-BA42-3F8CE5DD65E9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509714-72FE-4A78-BB39-04D07BAB1849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239D6B-3818-43DC-9898-3C4E0842C7F0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1C8142-8BBF-4A29-B5A8-4843310B6F06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420B5-8ECF-44CB-82AD-315D0C674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A44A-E624-4DD8-ABF7-D29A80F0E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4FDD6-D0EB-4A5F-ABD1-3AFF3E3BC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21561-98AE-4BF3-AD8C-DF002A622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978AB-FDCF-47FF-B163-EFC6C6393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B0F2D-7BD6-435C-8FDC-7C42CF19F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1DC3D-DABF-4586-A3B6-83D32A2CC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4251C-C4EF-4B32-B5E8-91733745C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0A286-8789-4A97-BDE0-04AB141A0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4901C-1BC6-4EDD-A799-C976827DC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089D5-6133-40C8-A28C-2738BC5FE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pPr>
              <a:defRPr/>
            </a:pPr>
            <a:fld id="{5C938F91-5289-44DD-9503-944E66C12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5"/>
          <p:cNvSpPr>
            <a:spLocks noChangeArrowheads="1" noChangeShapeType="1" noTextEdit="1"/>
          </p:cNvSpPr>
          <p:nvPr/>
        </p:nvSpPr>
        <p:spPr bwMode="auto">
          <a:xfrm>
            <a:off x="3708400" y="6092825"/>
            <a:ext cx="1830388" cy="338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CC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11 класс</a:t>
            </a:r>
          </a:p>
        </p:txBody>
      </p:sp>
      <p:sp>
        <p:nvSpPr>
          <p:cNvPr id="3075" name="WordArt 7"/>
          <p:cNvSpPr>
            <a:spLocks noChangeArrowheads="1" noChangeShapeType="1" noTextEdit="1"/>
          </p:cNvSpPr>
          <p:nvPr/>
        </p:nvSpPr>
        <p:spPr bwMode="auto">
          <a:xfrm>
            <a:off x="539750" y="2636838"/>
            <a:ext cx="5832475" cy="1655762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100000"/>
              </a:avLst>
            </a:prstTxWarp>
            <a:scene3d>
              <a:camera prst="legacyPerspectiveTopRight"/>
              <a:lightRig rig="legacyNormal3" dir="b"/>
            </a:scene3d>
            <a:sp3d extrusionH="8874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Трудовой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договор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sz="4000" smtClean="0">
                <a:effectLst/>
              </a:rPr>
              <a:t>Трудовые отношения в документах.</a:t>
            </a:r>
          </a:p>
        </p:txBody>
      </p:sp>
      <p:sp>
        <p:nvSpPr>
          <p:cNvPr id="4099" name="Rectangle 7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smtClean="0">
                <a:effectLst/>
              </a:rPr>
              <a:t>    - Конституция Р.Ф.</a:t>
            </a:r>
          </a:p>
          <a:p>
            <a:pPr>
              <a:spcBef>
                <a:spcPct val="50000"/>
              </a:spcBef>
            </a:pPr>
            <a:r>
              <a:rPr lang="ru-RU" sz="2800" smtClean="0">
                <a:effectLst/>
              </a:rPr>
              <a:t>- Трудовой Кодекс Р.Ф.</a:t>
            </a:r>
          </a:p>
          <a:p>
            <a:pPr>
              <a:spcBef>
                <a:spcPct val="50000"/>
              </a:spcBef>
            </a:pPr>
            <a:r>
              <a:rPr lang="ru-RU" sz="2800" smtClean="0">
                <a:effectLst/>
              </a:rPr>
              <a:t>- Федеральные законы.</a:t>
            </a:r>
          </a:p>
          <a:p>
            <a:pPr>
              <a:spcBef>
                <a:spcPct val="50000"/>
              </a:spcBef>
            </a:pPr>
            <a:r>
              <a:rPr lang="ru-RU" sz="2800" smtClean="0">
                <a:effectLst/>
              </a:rPr>
              <a:t>- Указы Президента Р.Ф.</a:t>
            </a:r>
          </a:p>
          <a:p>
            <a:pPr>
              <a:spcBef>
                <a:spcPct val="50000"/>
              </a:spcBef>
            </a:pPr>
            <a:r>
              <a:rPr lang="ru-RU" sz="2800" smtClean="0">
                <a:effectLst/>
              </a:rPr>
              <a:t>- Постановления Правительства Р.Ф.</a:t>
            </a:r>
          </a:p>
          <a:p>
            <a:pPr>
              <a:spcBef>
                <a:spcPct val="50000"/>
              </a:spcBef>
            </a:pPr>
            <a:r>
              <a:rPr lang="ru-RU" sz="2800" smtClean="0">
                <a:effectLst/>
              </a:rPr>
              <a:t>- Международные документы.</a:t>
            </a:r>
          </a:p>
          <a:p>
            <a:pPr>
              <a:spcBef>
                <a:spcPct val="50000"/>
              </a:spcBef>
            </a:pPr>
            <a:r>
              <a:rPr lang="ru-RU" sz="2800" smtClean="0">
                <a:effectLst/>
              </a:rPr>
              <a:t>- Локальные нормативные акты.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3200" b="1" smtClean="0">
                <a:solidFill>
                  <a:schemeClr val="tx1"/>
                </a:solidFill>
              </a:rPr>
              <a:t>1.Понятие трудового договора.</a:t>
            </a:r>
          </a:p>
        </p:txBody>
      </p:sp>
      <p:sp>
        <p:nvSpPr>
          <p:cNvPr id="5123" name="WordArt 8"/>
          <p:cNvSpPr>
            <a:spLocks noChangeArrowheads="1" noChangeShapeType="1" noTextEdit="1"/>
          </p:cNvSpPr>
          <p:nvPr/>
        </p:nvSpPr>
        <p:spPr bwMode="auto">
          <a:xfrm>
            <a:off x="250825" y="692150"/>
            <a:ext cx="18716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Конституция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РФ</a:t>
            </a:r>
          </a:p>
        </p:txBody>
      </p:sp>
      <p:sp>
        <p:nvSpPr>
          <p:cNvPr id="5124" name="Text Box 9" descr="Коричневый мрамор"/>
          <p:cNvSpPr txBox="1">
            <a:spLocks noChangeArrowheads="1"/>
          </p:cNvSpPr>
          <p:nvPr/>
        </p:nvSpPr>
        <p:spPr bwMode="auto">
          <a:xfrm>
            <a:off x="2339975" y="857250"/>
            <a:ext cx="6464300" cy="126365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Каждый имеет право распоряжаться своими</a:t>
            </a:r>
          </a:p>
          <a:p>
            <a:r>
              <a:rPr lang="ru-RU">
                <a:solidFill>
                  <a:schemeClr val="tx2"/>
                </a:solidFill>
              </a:rPr>
              <a:t>способностями к труду, выбирать род деяте-</a:t>
            </a:r>
          </a:p>
          <a:p>
            <a:r>
              <a:rPr lang="ru-RU">
                <a:solidFill>
                  <a:schemeClr val="tx2"/>
                </a:solidFill>
              </a:rPr>
              <a:t>льности и профессию</a:t>
            </a:r>
          </a:p>
        </p:txBody>
      </p:sp>
      <p:sp>
        <p:nvSpPr>
          <p:cNvPr id="5125" name="WordArt 10"/>
          <p:cNvSpPr>
            <a:spLocks noChangeArrowheads="1" noChangeShapeType="1" noTextEdit="1"/>
          </p:cNvSpPr>
          <p:nvPr/>
        </p:nvSpPr>
        <p:spPr bwMode="auto">
          <a:xfrm>
            <a:off x="544513" y="1628775"/>
            <a:ext cx="121920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ст.37</a:t>
            </a:r>
          </a:p>
        </p:txBody>
      </p:sp>
      <p:sp>
        <p:nvSpPr>
          <p:cNvPr id="302094" name="WordArt 14"/>
          <p:cNvSpPr>
            <a:spLocks noChangeArrowheads="1" noChangeShapeType="1" noTextEdit="1"/>
          </p:cNvSpPr>
          <p:nvPr/>
        </p:nvSpPr>
        <p:spPr bwMode="auto">
          <a:xfrm>
            <a:off x="215900" y="2276475"/>
            <a:ext cx="8748713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Свобода труда-свобода заключения трудового договора</a:t>
            </a:r>
          </a:p>
        </p:txBody>
      </p:sp>
      <p:sp>
        <p:nvSpPr>
          <p:cNvPr id="302096" name="WordArt 16"/>
          <p:cNvSpPr>
            <a:spLocks noChangeArrowheads="1" noChangeShapeType="1" noTextEdit="1"/>
          </p:cNvSpPr>
          <p:nvPr/>
        </p:nvSpPr>
        <p:spPr bwMode="auto">
          <a:xfrm>
            <a:off x="250825" y="3429000"/>
            <a:ext cx="18716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Трудовой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договор</a:t>
            </a:r>
          </a:p>
        </p:txBody>
      </p:sp>
      <p:sp>
        <p:nvSpPr>
          <p:cNvPr id="302097" name="Text Box 17" descr="Упаковочная бумага"/>
          <p:cNvSpPr txBox="1">
            <a:spLocks noChangeArrowheads="1"/>
          </p:cNvSpPr>
          <p:nvPr/>
        </p:nvSpPr>
        <p:spPr bwMode="auto">
          <a:xfrm>
            <a:off x="2339975" y="2806700"/>
            <a:ext cx="6161088" cy="19939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800000"/>
                </a:solidFill>
              </a:rPr>
              <a:t>Трудовой договор - важный юридический </a:t>
            </a:r>
          </a:p>
          <a:p>
            <a:r>
              <a:rPr lang="ru-RU">
                <a:solidFill>
                  <a:srgbClr val="800000"/>
                </a:solidFill>
              </a:rPr>
              <a:t>документ.</a:t>
            </a:r>
          </a:p>
          <a:p>
            <a:r>
              <a:rPr lang="ru-RU">
                <a:solidFill>
                  <a:srgbClr val="800000"/>
                </a:solidFill>
              </a:rPr>
              <a:t>Трудовой договор – институт трудового</a:t>
            </a:r>
          </a:p>
          <a:p>
            <a:r>
              <a:rPr lang="ru-RU">
                <a:solidFill>
                  <a:srgbClr val="800000"/>
                </a:solidFill>
              </a:rPr>
              <a:t>права. </a:t>
            </a:r>
          </a:p>
          <a:p>
            <a:r>
              <a:rPr lang="ru-RU">
                <a:solidFill>
                  <a:srgbClr val="800000"/>
                </a:solidFill>
              </a:rPr>
              <a:t>Трудовой кодекс РФ  статья 56.</a:t>
            </a:r>
            <a:r>
              <a:rPr lang="ru-RU"/>
              <a:t> 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4925" y="4221163"/>
            <a:ext cx="8972550" cy="2420937"/>
            <a:chOff x="22" y="2659"/>
            <a:chExt cx="5652" cy="1525"/>
          </a:xfrm>
        </p:grpSpPr>
        <p:sp>
          <p:nvSpPr>
            <p:cNvPr id="5130" name="Text Box 18"/>
            <p:cNvSpPr txBox="1">
              <a:spLocks noChangeArrowheads="1"/>
            </p:cNvSpPr>
            <p:nvPr/>
          </p:nvSpPr>
          <p:spPr bwMode="auto">
            <a:xfrm>
              <a:off x="22" y="2976"/>
              <a:ext cx="5652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Соглашение между работником и работодателем, по которому</a:t>
              </a:r>
            </a:p>
            <a:p>
              <a:pPr algn="ctr"/>
              <a:r>
                <a:rPr lang="ru-RU"/>
                <a:t>работник обязуется выполнять работу по определенной специ-</a:t>
              </a:r>
            </a:p>
            <a:p>
              <a:pPr algn="ctr"/>
              <a:r>
                <a:rPr lang="ru-RU"/>
                <a:t>альности, квалификации или должности, а работодатель обя-</a:t>
              </a:r>
            </a:p>
            <a:p>
              <a:pPr algn="ctr"/>
              <a:r>
                <a:rPr lang="ru-RU"/>
                <a:t>зуется выплачивать работнику заработную плату и обеспечить</a:t>
              </a:r>
            </a:p>
            <a:p>
              <a:pPr algn="ctr"/>
              <a:r>
                <a:rPr lang="ru-RU"/>
                <a:t> условия труда</a:t>
              </a:r>
            </a:p>
          </p:txBody>
        </p:sp>
        <p:sp>
          <p:nvSpPr>
            <p:cNvPr id="5131" name="Line 19"/>
            <p:cNvSpPr>
              <a:spLocks noChangeShapeType="1"/>
            </p:cNvSpPr>
            <p:nvPr/>
          </p:nvSpPr>
          <p:spPr bwMode="auto">
            <a:xfrm>
              <a:off x="748" y="2659"/>
              <a:ext cx="0" cy="363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4" grpId="0" animBg="1"/>
      <p:bldP spid="302096" grpId="0" animBg="1"/>
      <p:bldP spid="30209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0" name="Text Box 4" descr="Коричневый мрамор"/>
          <p:cNvSpPr txBox="1">
            <a:spLocks noChangeArrowheads="1"/>
          </p:cNvSpPr>
          <p:nvPr/>
        </p:nvSpPr>
        <p:spPr bwMode="auto">
          <a:xfrm>
            <a:off x="179388" y="1268413"/>
            <a:ext cx="8785225" cy="23590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-предметом является личное выполнение трудовой функции,</a:t>
            </a:r>
          </a:p>
          <a:p>
            <a:r>
              <a:rPr lang="ru-RU">
                <a:solidFill>
                  <a:schemeClr val="tx2"/>
                </a:solidFill>
              </a:rPr>
              <a:t>-подчинение работника правилам внутреннего трудового распорядка,</a:t>
            </a:r>
          </a:p>
          <a:p>
            <a:r>
              <a:rPr lang="ru-RU">
                <a:solidFill>
                  <a:schemeClr val="tx2"/>
                </a:solidFill>
              </a:rPr>
              <a:t>-оплата труда по заранее установленным нормам,</a:t>
            </a:r>
          </a:p>
          <a:p>
            <a:r>
              <a:rPr lang="ru-RU">
                <a:solidFill>
                  <a:schemeClr val="tx2"/>
                </a:solidFill>
              </a:rPr>
              <a:t>-администрация обязана организовать труд и его охрану.</a:t>
            </a:r>
          </a:p>
          <a:p>
            <a:r>
              <a:rPr lang="ru-RU">
                <a:solidFill>
                  <a:schemeClr val="tx2"/>
                </a:solidFill>
              </a:rPr>
              <a:t>-двустороннее соглашение.</a:t>
            </a:r>
          </a:p>
        </p:txBody>
      </p:sp>
      <p:sp>
        <p:nvSpPr>
          <p:cNvPr id="6147" name="WordArt 6"/>
          <p:cNvSpPr>
            <a:spLocks noChangeArrowheads="1" noChangeShapeType="1" noTextEdit="1"/>
          </p:cNvSpPr>
          <p:nvPr/>
        </p:nvSpPr>
        <p:spPr bwMode="auto">
          <a:xfrm>
            <a:off x="1403350" y="765175"/>
            <a:ext cx="6372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Признаки трудового договора</a:t>
            </a:r>
          </a:p>
        </p:txBody>
      </p:sp>
      <p:sp>
        <p:nvSpPr>
          <p:cNvPr id="321548" name="WordArt 12"/>
          <p:cNvSpPr>
            <a:spLocks noChangeArrowheads="1" noChangeShapeType="1" noTextEdit="1"/>
          </p:cNvSpPr>
          <p:nvPr/>
        </p:nvSpPr>
        <p:spPr bwMode="auto">
          <a:xfrm>
            <a:off x="323850" y="3716338"/>
            <a:ext cx="18716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ТК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РФ</a:t>
            </a:r>
          </a:p>
        </p:txBody>
      </p:sp>
      <p:sp>
        <p:nvSpPr>
          <p:cNvPr id="321549" name="WordArt 13"/>
          <p:cNvSpPr>
            <a:spLocks noChangeArrowheads="1" noChangeShapeType="1" noTextEdit="1"/>
          </p:cNvSpPr>
          <p:nvPr/>
        </p:nvSpPr>
        <p:spPr bwMode="auto">
          <a:xfrm>
            <a:off x="611188" y="4652963"/>
            <a:ext cx="12192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ст.173</a:t>
            </a:r>
          </a:p>
        </p:txBody>
      </p:sp>
      <p:sp>
        <p:nvSpPr>
          <p:cNvPr id="321550" name="Text Box 14"/>
          <p:cNvSpPr txBox="1">
            <a:spLocks noChangeArrowheads="1"/>
          </p:cNvSpPr>
          <p:nvPr/>
        </p:nvSpPr>
        <p:spPr bwMode="auto">
          <a:xfrm>
            <a:off x="2895600" y="3665538"/>
            <a:ext cx="61960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-гражданин вправе заключить трудовой</a:t>
            </a:r>
          </a:p>
          <a:p>
            <a:r>
              <a:rPr lang="ru-RU"/>
              <a:t>договор с 16 и 15-летнего возраста,</a:t>
            </a:r>
          </a:p>
          <a:p>
            <a:r>
              <a:rPr lang="ru-RU"/>
              <a:t>-с 14 лет требуется согласие родителей или </a:t>
            </a:r>
          </a:p>
          <a:p>
            <a:r>
              <a:rPr lang="ru-RU"/>
              <a:t>лиц их заменяющих.</a:t>
            </a:r>
          </a:p>
        </p:txBody>
      </p:sp>
      <p:sp>
        <p:nvSpPr>
          <p:cNvPr id="321551" name="WordArt 15"/>
          <p:cNvSpPr>
            <a:spLocks noChangeArrowheads="1" noChangeShapeType="1" noTextEdit="1"/>
          </p:cNvSpPr>
          <p:nvPr/>
        </p:nvSpPr>
        <p:spPr bwMode="auto">
          <a:xfrm>
            <a:off x="900113" y="5229225"/>
            <a:ext cx="72739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Стороны трудового договора</a:t>
            </a:r>
          </a:p>
        </p:txBody>
      </p:sp>
      <p:sp>
        <p:nvSpPr>
          <p:cNvPr id="321552" name="WordArt 16"/>
          <p:cNvSpPr>
            <a:spLocks noChangeArrowheads="1" noChangeShapeType="1" noTextEdit="1"/>
          </p:cNvSpPr>
          <p:nvPr/>
        </p:nvSpPr>
        <p:spPr bwMode="auto">
          <a:xfrm>
            <a:off x="684213" y="5949950"/>
            <a:ext cx="2303462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гражданин</a:t>
            </a:r>
          </a:p>
        </p:txBody>
      </p:sp>
      <p:sp>
        <p:nvSpPr>
          <p:cNvPr id="321553" name="WordArt 17"/>
          <p:cNvSpPr>
            <a:spLocks noChangeArrowheads="1" noChangeShapeType="1" noTextEdit="1"/>
          </p:cNvSpPr>
          <p:nvPr/>
        </p:nvSpPr>
        <p:spPr bwMode="auto">
          <a:xfrm>
            <a:off x="5795963" y="587692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работодатель</a:t>
            </a:r>
          </a:p>
        </p:txBody>
      </p:sp>
      <p:sp>
        <p:nvSpPr>
          <p:cNvPr id="321557" name="Rectangle 21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3200" b="1" smtClean="0">
                <a:solidFill>
                  <a:schemeClr val="tx1"/>
                </a:solidFill>
              </a:rPr>
              <a:t>1.Понятие трудового договора.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40" grpId="0" build="p" animBg="1"/>
      <p:bldP spid="321548" grpId="0" animBg="1"/>
      <p:bldP spid="321549" grpId="0" animBg="1"/>
      <p:bldP spid="321550" grpId="0" build="p"/>
      <p:bldP spid="321551" grpId="0" animBg="1"/>
      <p:bldP spid="321552" grpId="0" animBg="1"/>
      <p:bldP spid="3215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/>
          <p:cNvSpPr>
            <a:spLocks noChangeArrowheads="1" noChangeShapeType="1" noTextEdit="1"/>
          </p:cNvSpPr>
          <p:nvPr/>
        </p:nvSpPr>
        <p:spPr bwMode="auto">
          <a:xfrm>
            <a:off x="1403350" y="765175"/>
            <a:ext cx="6372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Обязанности работника</a:t>
            </a:r>
          </a:p>
        </p:txBody>
      </p:sp>
      <p:sp>
        <p:nvSpPr>
          <p:cNvPr id="322568" name="WordArt 8"/>
          <p:cNvSpPr>
            <a:spLocks noChangeArrowheads="1" noChangeShapeType="1" noTextEdit="1"/>
          </p:cNvSpPr>
          <p:nvPr/>
        </p:nvSpPr>
        <p:spPr bwMode="auto">
          <a:xfrm>
            <a:off x="755650" y="4221163"/>
            <a:ext cx="2519363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Юридические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лица</a:t>
            </a:r>
          </a:p>
        </p:txBody>
      </p:sp>
      <p:sp>
        <p:nvSpPr>
          <p:cNvPr id="322570" name="WordArt 10"/>
          <p:cNvSpPr>
            <a:spLocks noChangeArrowheads="1" noChangeShapeType="1" noTextEdit="1"/>
          </p:cNvSpPr>
          <p:nvPr/>
        </p:nvSpPr>
        <p:spPr bwMode="auto">
          <a:xfrm>
            <a:off x="3203575" y="3716338"/>
            <a:ext cx="280828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Работодатель</a:t>
            </a:r>
          </a:p>
        </p:txBody>
      </p:sp>
      <p:sp>
        <p:nvSpPr>
          <p:cNvPr id="322571" name="Text Box 11" descr="Коричневый мрамор"/>
          <p:cNvSpPr txBox="1">
            <a:spLocks noChangeArrowheads="1"/>
          </p:cNvSpPr>
          <p:nvPr/>
        </p:nvSpPr>
        <p:spPr bwMode="auto">
          <a:xfrm>
            <a:off x="179388" y="1268413"/>
            <a:ext cx="8785225" cy="23590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-честно и добросовестно работать,</a:t>
            </a:r>
          </a:p>
          <a:p>
            <a:r>
              <a:rPr lang="ru-RU">
                <a:solidFill>
                  <a:schemeClr val="tx2"/>
                </a:solidFill>
              </a:rPr>
              <a:t>-соблюдать дисциплину труда,</a:t>
            </a:r>
          </a:p>
          <a:p>
            <a:r>
              <a:rPr lang="ru-RU">
                <a:solidFill>
                  <a:schemeClr val="tx2"/>
                </a:solidFill>
              </a:rPr>
              <a:t>-точно и своевременно исполнять распоряжения админист-рации,</a:t>
            </a:r>
          </a:p>
          <a:p>
            <a:r>
              <a:rPr lang="ru-RU">
                <a:solidFill>
                  <a:schemeClr val="tx2"/>
                </a:solidFill>
              </a:rPr>
              <a:t>-повышать производительность труда,</a:t>
            </a:r>
          </a:p>
          <a:p>
            <a:r>
              <a:rPr lang="ru-RU">
                <a:solidFill>
                  <a:schemeClr val="tx2"/>
                </a:solidFill>
              </a:rPr>
              <a:t>-улучшать качество продукции и др.</a:t>
            </a:r>
          </a:p>
        </p:txBody>
      </p:sp>
      <p:sp>
        <p:nvSpPr>
          <p:cNvPr id="322572" name="WordArt 12"/>
          <p:cNvSpPr>
            <a:spLocks noChangeArrowheads="1" noChangeShapeType="1" noTextEdit="1"/>
          </p:cNvSpPr>
          <p:nvPr/>
        </p:nvSpPr>
        <p:spPr bwMode="auto">
          <a:xfrm>
            <a:off x="5940425" y="4221163"/>
            <a:ext cx="2519363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Физические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лица</a:t>
            </a:r>
          </a:p>
        </p:txBody>
      </p:sp>
      <p:sp>
        <p:nvSpPr>
          <p:cNvPr id="322573" name="Text Box 13"/>
          <p:cNvSpPr txBox="1">
            <a:spLocks noChangeArrowheads="1"/>
          </p:cNvSpPr>
          <p:nvPr/>
        </p:nvSpPr>
        <p:spPr bwMode="auto">
          <a:xfrm>
            <a:off x="376238" y="5033963"/>
            <a:ext cx="2651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-коммерческие,</a:t>
            </a:r>
          </a:p>
          <a:p>
            <a:r>
              <a:rPr lang="ru-RU"/>
              <a:t>-некоммерческие,</a:t>
            </a:r>
          </a:p>
        </p:txBody>
      </p:sp>
      <p:sp>
        <p:nvSpPr>
          <p:cNvPr id="322574" name="Text Box 14"/>
          <p:cNvSpPr txBox="1">
            <a:spLocks noChangeArrowheads="1"/>
          </p:cNvSpPr>
          <p:nvPr/>
        </p:nvSpPr>
        <p:spPr bwMode="auto">
          <a:xfrm>
            <a:off x="5867400" y="5157788"/>
            <a:ext cx="277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-предприниматель</a:t>
            </a:r>
          </a:p>
        </p:txBody>
      </p:sp>
      <p:sp>
        <p:nvSpPr>
          <p:cNvPr id="322575" name="WordArt 15"/>
          <p:cNvSpPr>
            <a:spLocks noChangeArrowheads="1" noChangeShapeType="1" noTextEdit="1"/>
          </p:cNvSpPr>
          <p:nvPr/>
        </p:nvSpPr>
        <p:spPr bwMode="auto">
          <a:xfrm>
            <a:off x="541338" y="6092825"/>
            <a:ext cx="79914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Субъекты трудового договора равноправны !!!</a:t>
            </a:r>
          </a:p>
        </p:txBody>
      </p:sp>
      <p:sp>
        <p:nvSpPr>
          <p:cNvPr id="322577" name="Rectangle 17"/>
          <p:cNvSpPr>
            <a:spLocks noGrp="1" noChangeArrowheads="1"/>
          </p:cNvSpPr>
          <p:nvPr>
            <p:ph type="title"/>
          </p:nvPr>
        </p:nvSpPr>
        <p:spPr>
          <a:xfrm>
            <a:off x="395288" y="133350"/>
            <a:ext cx="8229600" cy="487363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3200" b="1" smtClean="0">
                <a:solidFill>
                  <a:schemeClr val="tx1"/>
                </a:solidFill>
              </a:rPr>
              <a:t>1.Понятие трудового договора.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8" grpId="0" animBg="1"/>
      <p:bldP spid="322570" grpId="0" animBg="1"/>
      <p:bldP spid="322571" grpId="0" build="p" animBg="1"/>
      <p:bldP spid="322572" grpId="0" animBg="1"/>
      <p:bldP spid="322573" grpId="0"/>
      <p:bldP spid="322574" grpId="0"/>
      <p:bldP spid="322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3200" b="1" smtClean="0">
                <a:solidFill>
                  <a:schemeClr val="tx1"/>
                </a:solidFill>
              </a:rPr>
              <a:t>2.Содержание трудового договора.</a:t>
            </a:r>
          </a:p>
        </p:txBody>
      </p:sp>
      <p:sp>
        <p:nvSpPr>
          <p:cNvPr id="8195" name="WordArt 3"/>
          <p:cNvSpPr>
            <a:spLocks noChangeArrowheads="1" noChangeShapeType="1" noTextEdit="1"/>
          </p:cNvSpPr>
          <p:nvPr/>
        </p:nvSpPr>
        <p:spPr bwMode="auto">
          <a:xfrm>
            <a:off x="1908175" y="693738"/>
            <a:ext cx="5616575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Значение трудового договора</a:t>
            </a:r>
          </a:p>
        </p:txBody>
      </p:sp>
      <p:sp>
        <p:nvSpPr>
          <p:cNvPr id="324612" name="WordArt 4"/>
          <p:cNvSpPr>
            <a:spLocks noChangeArrowheads="1" noChangeShapeType="1" noTextEdit="1"/>
          </p:cNvSpPr>
          <p:nvPr/>
        </p:nvSpPr>
        <p:spPr bwMode="auto">
          <a:xfrm>
            <a:off x="179388" y="1223963"/>
            <a:ext cx="871378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1. Правовая форма реализации свободы труда</a:t>
            </a:r>
          </a:p>
        </p:txBody>
      </p:sp>
      <p:sp>
        <p:nvSpPr>
          <p:cNvPr id="324613" name="WordArt 5"/>
          <p:cNvSpPr>
            <a:spLocks noChangeArrowheads="1" noChangeShapeType="1" noTextEdit="1"/>
          </p:cNvSpPr>
          <p:nvPr/>
        </p:nvSpPr>
        <p:spPr bwMode="auto">
          <a:xfrm>
            <a:off x="179388" y="1843088"/>
            <a:ext cx="8713787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2. Основание установления трудовых отношений </a:t>
            </a:r>
          </a:p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и их правовой основы</a:t>
            </a:r>
          </a:p>
        </p:txBody>
      </p:sp>
      <p:sp>
        <p:nvSpPr>
          <p:cNvPr id="324614" name="WordArt 6"/>
          <p:cNvSpPr>
            <a:spLocks noChangeArrowheads="1" noChangeShapeType="1" noTextEdit="1"/>
          </p:cNvSpPr>
          <p:nvPr/>
        </p:nvSpPr>
        <p:spPr bwMode="auto">
          <a:xfrm>
            <a:off x="179388" y="3038475"/>
            <a:ext cx="8713787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3.Предпосылка для применения к работнику </a:t>
            </a:r>
          </a:p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трудового законодательства</a:t>
            </a:r>
          </a:p>
        </p:txBody>
      </p:sp>
      <p:sp>
        <p:nvSpPr>
          <p:cNvPr id="324615" name="WordArt 7"/>
          <p:cNvSpPr>
            <a:spLocks noChangeArrowheads="1" noChangeShapeType="1" noTextEdit="1"/>
          </p:cNvSpPr>
          <p:nvPr/>
        </p:nvSpPr>
        <p:spPr bwMode="auto">
          <a:xfrm>
            <a:off x="179388" y="4090988"/>
            <a:ext cx="8713787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4.Регулятор трудовых и иных отношений,</a:t>
            </a:r>
          </a:p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входящих в предмет трудового права</a:t>
            </a:r>
          </a:p>
        </p:txBody>
      </p:sp>
      <p:sp>
        <p:nvSpPr>
          <p:cNvPr id="324616" name="WordArt 8"/>
          <p:cNvSpPr>
            <a:spLocks noChangeArrowheads="1" noChangeShapeType="1" noTextEdit="1"/>
          </p:cNvSpPr>
          <p:nvPr/>
        </p:nvSpPr>
        <p:spPr bwMode="auto">
          <a:xfrm>
            <a:off x="179388" y="5213350"/>
            <a:ext cx="871378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5.Регулятор социально-бытовых вопросов</a:t>
            </a:r>
          </a:p>
        </p:txBody>
      </p:sp>
      <p:sp>
        <p:nvSpPr>
          <p:cNvPr id="324617" name="WordArt 9"/>
          <p:cNvSpPr>
            <a:spLocks noChangeArrowheads="1" noChangeShapeType="1" noTextEdit="1"/>
          </p:cNvSpPr>
          <p:nvPr/>
        </p:nvSpPr>
        <p:spPr bwMode="auto">
          <a:xfrm>
            <a:off x="179388" y="5832475"/>
            <a:ext cx="8713787" cy="836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6.Включает работника в трудовой коллектив </a:t>
            </a:r>
          </a:p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в качестве составной части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2" grpId="0" animBg="1"/>
      <p:bldP spid="324613" grpId="0" animBg="1"/>
      <p:bldP spid="324614" grpId="0" animBg="1"/>
      <p:bldP spid="324615" grpId="0" animBg="1"/>
      <p:bldP spid="324616" grpId="0" animBg="1"/>
      <p:bldP spid="3246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7"/>
          <p:cNvSpPr>
            <a:spLocks noChangeArrowheads="1" noChangeShapeType="1" noTextEdit="1"/>
          </p:cNvSpPr>
          <p:nvPr/>
        </p:nvSpPr>
        <p:spPr bwMode="auto">
          <a:xfrm>
            <a:off x="107950" y="836613"/>
            <a:ext cx="2303463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Содержание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трудового</a:t>
            </a:r>
          </a:p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договора</a:t>
            </a:r>
          </a:p>
        </p:txBody>
      </p:sp>
      <p:sp>
        <p:nvSpPr>
          <p:cNvPr id="323594" name="WordArt 10"/>
          <p:cNvSpPr>
            <a:spLocks noChangeArrowheads="1" noChangeShapeType="1" noTextEdit="1"/>
          </p:cNvSpPr>
          <p:nvPr/>
        </p:nvSpPr>
        <p:spPr bwMode="auto">
          <a:xfrm>
            <a:off x="2051050" y="1916113"/>
            <a:ext cx="53292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Виды условий:</a:t>
            </a:r>
          </a:p>
        </p:txBody>
      </p:sp>
      <p:sp>
        <p:nvSpPr>
          <p:cNvPr id="323601" name="Rectangle 17"/>
          <p:cNvSpPr>
            <a:spLocks noGrp="1" noChangeArrowheads="1"/>
          </p:cNvSpPr>
          <p:nvPr>
            <p:ph type="title"/>
          </p:nvPr>
        </p:nvSpPr>
        <p:spPr>
          <a:xfrm>
            <a:off x="254000" y="0"/>
            <a:ext cx="8890000" cy="487363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2.Содержание трудового договора.</a:t>
            </a:r>
          </a:p>
        </p:txBody>
      </p:sp>
      <p:sp>
        <p:nvSpPr>
          <p:cNvPr id="9221" name="Rectangle 18" descr="Зеленый мрамор"/>
          <p:cNvSpPr>
            <a:spLocks noChangeArrowheads="1"/>
          </p:cNvSpPr>
          <p:nvPr/>
        </p:nvSpPr>
        <p:spPr bwMode="auto">
          <a:xfrm>
            <a:off x="2771775" y="1052513"/>
            <a:ext cx="6048375" cy="576262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5715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Совокупность всех его условий. </a:t>
            </a:r>
          </a:p>
        </p:txBody>
      </p:sp>
      <p:sp>
        <p:nvSpPr>
          <p:cNvPr id="323603" name="WordArt 19"/>
          <p:cNvSpPr>
            <a:spLocks noChangeArrowheads="1" noChangeShapeType="1" noTextEdit="1"/>
          </p:cNvSpPr>
          <p:nvPr/>
        </p:nvSpPr>
        <p:spPr bwMode="auto">
          <a:xfrm>
            <a:off x="250825" y="2528888"/>
            <a:ext cx="31146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производные</a:t>
            </a:r>
          </a:p>
        </p:txBody>
      </p:sp>
      <p:sp>
        <p:nvSpPr>
          <p:cNvPr id="323604" name="WordArt 20"/>
          <p:cNvSpPr>
            <a:spLocks noChangeArrowheads="1" noChangeShapeType="1" noTextEdit="1"/>
          </p:cNvSpPr>
          <p:nvPr/>
        </p:nvSpPr>
        <p:spPr bwMode="auto">
          <a:xfrm>
            <a:off x="5148263" y="2528888"/>
            <a:ext cx="3455987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непосредственные</a:t>
            </a:r>
          </a:p>
        </p:txBody>
      </p:sp>
      <p:sp>
        <p:nvSpPr>
          <p:cNvPr id="9224" name="Text Box 21"/>
          <p:cNvSpPr txBox="1">
            <a:spLocks noChangeArrowheads="1"/>
          </p:cNvSpPr>
          <p:nvPr/>
        </p:nvSpPr>
        <p:spPr bwMode="auto">
          <a:xfrm>
            <a:off x="487363" y="3089275"/>
            <a:ext cx="25717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(охрана труда,</a:t>
            </a:r>
          </a:p>
          <a:p>
            <a:pPr algn="ctr"/>
            <a:r>
              <a:rPr lang="ru-RU"/>
              <a:t>дисциплинарная</a:t>
            </a:r>
          </a:p>
          <a:p>
            <a:pPr algn="ctr"/>
            <a:r>
              <a:rPr lang="ru-RU"/>
              <a:t>и материальная</a:t>
            </a:r>
          </a:p>
          <a:p>
            <a:pPr algn="ctr"/>
            <a:r>
              <a:rPr lang="ru-RU"/>
              <a:t>ответственность)</a:t>
            </a:r>
          </a:p>
        </p:txBody>
      </p:sp>
      <p:sp>
        <p:nvSpPr>
          <p:cNvPr id="9225" name="Text Box 22"/>
          <p:cNvSpPr txBox="1">
            <a:spLocks noChangeArrowheads="1"/>
          </p:cNvSpPr>
          <p:nvPr/>
        </p:nvSpPr>
        <p:spPr bwMode="auto">
          <a:xfrm>
            <a:off x="4643438" y="3068638"/>
            <a:ext cx="43576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(определяются соглашением</a:t>
            </a:r>
          </a:p>
          <a:p>
            <a:r>
              <a:rPr lang="ru-RU"/>
              <a:t>сторон- о месте работы, о тру-</a:t>
            </a:r>
          </a:p>
          <a:p>
            <a:r>
              <a:rPr lang="ru-RU"/>
              <a:t>довой функции,об оплате тру-</a:t>
            </a:r>
          </a:p>
          <a:p>
            <a:r>
              <a:rPr lang="ru-RU"/>
              <a:t>да, о времени начала работы )</a:t>
            </a:r>
          </a:p>
        </p:txBody>
      </p:sp>
      <p:sp>
        <p:nvSpPr>
          <p:cNvPr id="323607" name="WordArt 23"/>
          <p:cNvSpPr>
            <a:spLocks noChangeArrowheads="1" noChangeShapeType="1" noTextEdit="1"/>
          </p:cNvSpPr>
          <p:nvPr/>
        </p:nvSpPr>
        <p:spPr bwMode="auto">
          <a:xfrm>
            <a:off x="2871788" y="4695825"/>
            <a:ext cx="33909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33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Место работы:</a:t>
            </a:r>
          </a:p>
        </p:txBody>
      </p:sp>
      <p:sp>
        <p:nvSpPr>
          <p:cNvPr id="323608" name="Text Box 24" descr="Голубая тисненая бумага"/>
          <p:cNvSpPr txBox="1">
            <a:spLocks noChangeArrowheads="1"/>
          </p:cNvSpPr>
          <p:nvPr/>
        </p:nvSpPr>
        <p:spPr bwMode="auto">
          <a:xfrm>
            <a:off x="625475" y="5249863"/>
            <a:ext cx="7885113" cy="126365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76200">
            <a:solidFill>
              <a:srgbClr val="0000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003399"/>
                </a:solidFill>
              </a:rPr>
              <a:t>Обычно определяется местонахождением организации</a:t>
            </a:r>
          </a:p>
          <a:p>
            <a:pPr algn="ctr"/>
            <a:r>
              <a:rPr lang="ru-RU">
                <a:solidFill>
                  <a:srgbClr val="003399"/>
                </a:solidFill>
              </a:rPr>
              <a:t>или уточняется в договоре, изменение возможно лишь </a:t>
            </a:r>
          </a:p>
          <a:p>
            <a:pPr algn="ctr"/>
            <a:r>
              <a:rPr lang="ru-RU">
                <a:solidFill>
                  <a:srgbClr val="003399"/>
                </a:solidFill>
              </a:rPr>
              <a:t>по обоюдному согласию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94" grpId="0" animBg="1"/>
      <p:bldP spid="323603" grpId="0" animBg="1"/>
      <p:bldP spid="323604" grpId="0" animBg="1"/>
      <p:bldP spid="323607" grpId="0" animBg="1"/>
      <p:bldP spid="3236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3. Виды трудовых договоров.</a:t>
            </a:r>
          </a:p>
        </p:txBody>
      </p:sp>
      <p:sp>
        <p:nvSpPr>
          <p:cNvPr id="329731" name="WordArt 3"/>
          <p:cNvSpPr>
            <a:spLocks noChangeArrowheads="1" noChangeShapeType="1" noTextEdit="1"/>
          </p:cNvSpPr>
          <p:nvPr/>
        </p:nvSpPr>
        <p:spPr bwMode="auto">
          <a:xfrm>
            <a:off x="611188" y="836613"/>
            <a:ext cx="7942262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1.Бессрочный трудовой договор.</a:t>
            </a:r>
          </a:p>
        </p:txBody>
      </p:sp>
      <p:sp>
        <p:nvSpPr>
          <p:cNvPr id="329735" name="Text Box 7"/>
          <p:cNvSpPr txBox="1">
            <a:spLocks noChangeArrowheads="1"/>
          </p:cNvSpPr>
          <p:nvPr/>
        </p:nvSpPr>
        <p:spPr bwMode="auto">
          <a:xfrm>
            <a:off x="539750" y="1316038"/>
            <a:ext cx="535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-заключается в большинстве случаев</a:t>
            </a:r>
          </a:p>
        </p:txBody>
      </p:sp>
      <p:sp>
        <p:nvSpPr>
          <p:cNvPr id="329736" name="WordArt 8"/>
          <p:cNvSpPr>
            <a:spLocks noChangeArrowheads="1" noChangeShapeType="1" noTextEdit="1"/>
          </p:cNvSpPr>
          <p:nvPr/>
        </p:nvSpPr>
        <p:spPr bwMode="auto">
          <a:xfrm>
            <a:off x="611188" y="2060575"/>
            <a:ext cx="7942262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2.Срочный трудовой договор</a:t>
            </a:r>
          </a:p>
        </p:txBody>
      </p:sp>
      <p:sp>
        <p:nvSpPr>
          <p:cNvPr id="329737" name="Text Box 9"/>
          <p:cNvSpPr txBox="1">
            <a:spLocks noChangeArrowheads="1"/>
          </p:cNvSpPr>
          <p:nvPr/>
        </p:nvSpPr>
        <p:spPr bwMode="auto">
          <a:xfrm>
            <a:off x="395288" y="2590800"/>
            <a:ext cx="85359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-заключается на срок не более 5 лет в следующих случаях:</a:t>
            </a:r>
          </a:p>
          <a:p>
            <a:r>
              <a:rPr lang="ru-RU"/>
              <a:t>       а)в силу характера работы, или условий ее выполнения,</a:t>
            </a:r>
          </a:p>
          <a:p>
            <a:r>
              <a:rPr lang="ru-RU"/>
              <a:t>       б)когда этого требуют интересы работника,</a:t>
            </a:r>
          </a:p>
          <a:p>
            <a:r>
              <a:rPr lang="ru-RU"/>
              <a:t>       в)в случаях, предусмотренных законом (работа в райо-</a:t>
            </a:r>
          </a:p>
          <a:p>
            <a:r>
              <a:rPr lang="ru-RU"/>
              <a:t>           нах Крайнего Севера и др.)</a:t>
            </a:r>
          </a:p>
        </p:txBody>
      </p:sp>
      <p:sp>
        <p:nvSpPr>
          <p:cNvPr id="329738" name="WordArt 10"/>
          <p:cNvSpPr>
            <a:spLocks noChangeArrowheads="1" noChangeShapeType="1" noTextEdit="1"/>
          </p:cNvSpPr>
          <p:nvPr/>
        </p:nvSpPr>
        <p:spPr bwMode="auto">
          <a:xfrm>
            <a:off x="611188" y="4916488"/>
            <a:ext cx="7942262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3.Трудовой договор на время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 определенной работы</a:t>
            </a:r>
          </a:p>
        </p:txBody>
      </p:sp>
      <p:sp>
        <p:nvSpPr>
          <p:cNvPr id="329739" name="Text Box 11"/>
          <p:cNvSpPr txBox="1">
            <a:spLocks noChangeArrowheads="1"/>
          </p:cNvSpPr>
          <p:nvPr/>
        </p:nvSpPr>
        <p:spPr bwMode="auto">
          <a:xfrm>
            <a:off x="611188" y="5805488"/>
            <a:ext cx="7921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-заключается без четких временных рамок, оплата про-</a:t>
            </a:r>
          </a:p>
          <a:p>
            <a:r>
              <a:rPr lang="ru-RU"/>
              <a:t>изводится по окончании выполнения работы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animBg="1"/>
      <p:bldP spid="329735" grpId="0"/>
      <p:bldP spid="329736" grpId="0" animBg="1"/>
      <p:bldP spid="329737" grpId="0" build="p"/>
      <p:bldP spid="329738" grpId="0" animBg="1"/>
      <p:bldP spid="3297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4.  Порядок заключения трудового договора.</a:t>
            </a:r>
          </a:p>
        </p:txBody>
      </p:sp>
      <p:sp>
        <p:nvSpPr>
          <p:cNvPr id="11267" name="WordArt 6"/>
          <p:cNvSpPr>
            <a:spLocks noChangeArrowheads="1" noChangeShapeType="1" noTextEdit="1"/>
          </p:cNvSpPr>
          <p:nvPr/>
        </p:nvSpPr>
        <p:spPr bwMode="auto">
          <a:xfrm>
            <a:off x="661988" y="692150"/>
            <a:ext cx="7942262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Испытание при приеме на работу</a:t>
            </a:r>
          </a:p>
        </p:txBody>
      </p:sp>
      <p:sp>
        <p:nvSpPr>
          <p:cNvPr id="328711" name="Rectangle 7" descr="Фиолетовый узор"/>
          <p:cNvSpPr>
            <a:spLocks noChangeArrowheads="1"/>
          </p:cNvSpPr>
          <p:nvPr/>
        </p:nvSpPr>
        <p:spPr bwMode="auto">
          <a:xfrm>
            <a:off x="323850" y="1052513"/>
            <a:ext cx="8604250" cy="26638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-устанавливается по соглашению сторон.</a:t>
            </a:r>
          </a:p>
          <a:p>
            <a:r>
              <a:rPr lang="ru-RU"/>
              <a:t>                            </a:t>
            </a:r>
            <a:r>
              <a:rPr lang="ru-RU" u="sng"/>
              <a:t>Нельзя подвергать испытанию: </a:t>
            </a:r>
            <a:r>
              <a:rPr lang="ru-RU"/>
              <a:t> </a:t>
            </a:r>
          </a:p>
          <a:p>
            <a:r>
              <a:rPr lang="ru-RU"/>
              <a:t>-несовершеннолетних,</a:t>
            </a:r>
          </a:p>
          <a:p>
            <a:r>
              <a:rPr lang="ru-RU"/>
              <a:t>-выпускников средних специальных и высших учебных за</a:t>
            </a:r>
          </a:p>
          <a:p>
            <a:r>
              <a:rPr lang="ru-RU"/>
              <a:t>ведений,</a:t>
            </a:r>
          </a:p>
          <a:p>
            <a:r>
              <a:rPr lang="ru-RU"/>
              <a:t>-при переводе на работу в другую организацию.</a:t>
            </a:r>
          </a:p>
          <a:p>
            <a:r>
              <a:rPr lang="ru-RU"/>
              <a:t>                      (срок испытания - не более 6 месяцев)</a:t>
            </a:r>
          </a:p>
        </p:txBody>
      </p:sp>
      <p:sp>
        <p:nvSpPr>
          <p:cNvPr id="328712" name="Text Box 8"/>
          <p:cNvSpPr txBox="1">
            <a:spLocks noChangeArrowheads="1"/>
          </p:cNvSpPr>
          <p:nvPr/>
        </p:nvSpPr>
        <p:spPr bwMode="auto">
          <a:xfrm>
            <a:off x="500063" y="3716338"/>
            <a:ext cx="8248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Если срок испытания истек, а работник продолжает рабо-</a:t>
            </a:r>
          </a:p>
          <a:p>
            <a:pPr algn="ctr"/>
            <a:r>
              <a:rPr lang="ru-RU"/>
              <a:t>ту, он считается выдержавшим испытание,</a:t>
            </a:r>
          </a:p>
        </p:txBody>
      </p:sp>
      <p:sp>
        <p:nvSpPr>
          <p:cNvPr id="328713" name="WordArt 9"/>
          <p:cNvSpPr>
            <a:spLocks noChangeArrowheads="1" noChangeShapeType="1" noTextEdit="1"/>
          </p:cNvSpPr>
          <p:nvPr/>
        </p:nvSpPr>
        <p:spPr bwMode="auto">
          <a:xfrm>
            <a:off x="288925" y="4508500"/>
            <a:ext cx="867568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/>
                <a:cs typeface="Arial"/>
              </a:rPr>
              <a:t>Увольнение работника не выдержавшего испытание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/>
                <a:cs typeface="Arial"/>
              </a:rPr>
              <a:t>возможно лишь до окончания испытательного срока</a:t>
            </a:r>
          </a:p>
        </p:txBody>
      </p:sp>
      <p:sp>
        <p:nvSpPr>
          <p:cNvPr id="328714" name="WordArt 10"/>
          <p:cNvSpPr>
            <a:spLocks noChangeArrowheads="1" noChangeShapeType="1" noTextEdit="1"/>
          </p:cNvSpPr>
          <p:nvPr/>
        </p:nvSpPr>
        <p:spPr bwMode="auto">
          <a:xfrm>
            <a:off x="1547813" y="5372100"/>
            <a:ext cx="5761037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Трудовая книжка</a:t>
            </a:r>
          </a:p>
        </p:txBody>
      </p:sp>
      <p:sp>
        <p:nvSpPr>
          <p:cNvPr id="328715" name="Text Box 11"/>
          <p:cNvSpPr txBox="1">
            <a:spLocks noChangeArrowheads="1"/>
          </p:cNvSpPr>
          <p:nvPr/>
        </p:nvSpPr>
        <p:spPr bwMode="auto">
          <a:xfrm>
            <a:off x="346075" y="5589588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-Является основным документом при приеме на работу,</a:t>
            </a:r>
          </a:p>
          <a:p>
            <a:r>
              <a:rPr lang="ru-RU"/>
              <a:t>-Заводится в течение 5 дней с момента приема на работу,</a:t>
            </a:r>
          </a:p>
          <a:p>
            <a:r>
              <a:rPr lang="ru-RU"/>
              <a:t>-Заносятся сведения о выполняемой работе и поощрениях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11" grpId="0" build="p" animBg="1"/>
      <p:bldP spid="328712" grpId="0"/>
      <p:bldP spid="328713" grpId="0" animBg="1"/>
      <p:bldP spid="328714" grpId="0" animBg="1"/>
      <p:bldP spid="3287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4. Порядок заключения трудового договора.</a:t>
            </a:r>
          </a:p>
        </p:txBody>
      </p:sp>
      <p:sp>
        <p:nvSpPr>
          <p:cNvPr id="326659" name="WordArt 3"/>
          <p:cNvSpPr>
            <a:spLocks noChangeArrowheads="1" noChangeShapeType="1" noTextEdit="1"/>
          </p:cNvSpPr>
          <p:nvPr/>
        </p:nvSpPr>
        <p:spPr bwMode="auto">
          <a:xfrm>
            <a:off x="395288" y="836613"/>
            <a:ext cx="8497887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33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Документы необходимые при приеме на работу</a:t>
            </a:r>
          </a:p>
        </p:txBody>
      </p:sp>
      <p:sp>
        <p:nvSpPr>
          <p:cNvPr id="326660" name="Text Box 4" descr="Пергамент"/>
          <p:cNvSpPr txBox="1">
            <a:spLocks noChangeArrowheads="1"/>
          </p:cNvSpPr>
          <p:nvPr/>
        </p:nvSpPr>
        <p:spPr bwMode="auto">
          <a:xfrm>
            <a:off x="357188" y="1635125"/>
            <a:ext cx="8574087" cy="30892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333399"/>
                </a:solidFill>
              </a:rPr>
              <a:t>-удостоверение личности,</a:t>
            </a:r>
          </a:p>
          <a:p>
            <a:r>
              <a:rPr lang="ru-RU">
                <a:solidFill>
                  <a:srgbClr val="333399"/>
                </a:solidFill>
              </a:rPr>
              <a:t>-трудовая книжка,</a:t>
            </a:r>
          </a:p>
          <a:p>
            <a:r>
              <a:rPr lang="ru-RU">
                <a:solidFill>
                  <a:srgbClr val="333399"/>
                </a:solidFill>
              </a:rPr>
              <a:t>-справка о последнем занятии (для поступающих на работу </a:t>
            </a:r>
          </a:p>
          <a:p>
            <a:r>
              <a:rPr lang="ru-RU">
                <a:solidFill>
                  <a:srgbClr val="333399"/>
                </a:solidFill>
              </a:rPr>
              <a:t>впервые),</a:t>
            </a:r>
          </a:p>
          <a:p>
            <a:r>
              <a:rPr lang="ru-RU">
                <a:solidFill>
                  <a:srgbClr val="333399"/>
                </a:solidFill>
              </a:rPr>
              <a:t>-военный билет(для уволенных из рядов ВС).</a:t>
            </a:r>
          </a:p>
          <a:p>
            <a:r>
              <a:rPr lang="ru-RU">
                <a:solidFill>
                  <a:srgbClr val="333399"/>
                </a:solidFill>
              </a:rPr>
              <a:t>                                         </a:t>
            </a:r>
            <a:r>
              <a:rPr lang="ru-RU" u="sng">
                <a:solidFill>
                  <a:srgbClr val="333399"/>
                </a:solidFill>
              </a:rPr>
              <a:t>Дополнительно:</a:t>
            </a:r>
          </a:p>
          <a:p>
            <a:r>
              <a:rPr lang="ru-RU">
                <a:solidFill>
                  <a:srgbClr val="333399"/>
                </a:solidFill>
              </a:rPr>
              <a:t>-диплом о специальном образовании,</a:t>
            </a:r>
          </a:p>
          <a:p>
            <a:r>
              <a:rPr lang="ru-RU">
                <a:solidFill>
                  <a:srgbClr val="333399"/>
                </a:solidFill>
              </a:rPr>
              <a:t>-медицинскую справку.</a:t>
            </a:r>
          </a:p>
        </p:txBody>
      </p:sp>
      <p:sp>
        <p:nvSpPr>
          <p:cNvPr id="326665" name="Text Box 9"/>
          <p:cNvSpPr txBox="1">
            <a:spLocks noChangeArrowheads="1"/>
          </p:cNvSpPr>
          <p:nvPr/>
        </p:nvSpPr>
        <p:spPr bwMode="auto">
          <a:xfrm>
            <a:off x="539750" y="4724400"/>
            <a:ext cx="81137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u="sng"/>
              <a:t>Трудовой договор заключается в 2 экземплярах</a:t>
            </a:r>
          </a:p>
          <a:p>
            <a:r>
              <a:rPr lang="ru-RU"/>
              <a:t>-Прием на работу оформляется приказом,</a:t>
            </a:r>
          </a:p>
          <a:p>
            <a:r>
              <a:rPr lang="ru-RU"/>
              <a:t>-Если работник приступил к работе, то трудовой договор</a:t>
            </a:r>
          </a:p>
          <a:p>
            <a:r>
              <a:rPr lang="ru-RU"/>
              <a:t> считается заключенным, даже без надлежащего оформ-</a:t>
            </a:r>
          </a:p>
          <a:p>
            <a:r>
              <a:rPr lang="ru-RU"/>
              <a:t>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 animBg="1"/>
      <p:bldP spid="326660" grpId="0" build="p" animBg="1"/>
      <p:bldP spid="32666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4. Порядок заключения трудового договора.</a:t>
            </a:r>
          </a:p>
        </p:txBody>
      </p:sp>
      <p:sp>
        <p:nvSpPr>
          <p:cNvPr id="13315" name="WordArt 3"/>
          <p:cNvSpPr>
            <a:spLocks noChangeArrowheads="1" noChangeShapeType="1" noTextEdit="1"/>
          </p:cNvSpPr>
          <p:nvPr/>
        </p:nvSpPr>
        <p:spPr bwMode="auto">
          <a:xfrm>
            <a:off x="395288" y="692150"/>
            <a:ext cx="8497887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CC33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Прием на работу производится по принципу</a:t>
            </a:r>
          </a:p>
          <a:p>
            <a:pPr algn="ctr"/>
            <a:r>
              <a:rPr lang="ru-RU" sz="3600" kern="10">
                <a:ln w="19050">
                  <a:solidFill>
                    <a:srgbClr val="CC33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отбора по деловым качествам</a:t>
            </a:r>
          </a:p>
        </p:txBody>
      </p:sp>
      <p:sp>
        <p:nvSpPr>
          <p:cNvPr id="327686" name="Rectangle 6" descr="Зеленый мрамор"/>
          <p:cNvSpPr>
            <a:spLocks noChangeArrowheads="1"/>
          </p:cNvSpPr>
          <p:nvPr/>
        </p:nvSpPr>
        <p:spPr bwMode="auto">
          <a:xfrm>
            <a:off x="395288" y="1628775"/>
            <a:ext cx="8497887" cy="15843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u="sng"/>
              <a:t>Запрещается</a:t>
            </a:r>
            <a:r>
              <a:rPr lang="ru-RU"/>
              <a:t> необоснованный отказ от приема на работу, в </a:t>
            </a:r>
          </a:p>
          <a:p>
            <a:r>
              <a:rPr lang="ru-RU"/>
              <a:t>зависимости от расы, пола, национальности, языка, социа-</a:t>
            </a:r>
          </a:p>
          <a:p>
            <a:r>
              <a:rPr lang="ru-RU"/>
              <a:t>льного происхождения, имущественного положения, места,</a:t>
            </a:r>
          </a:p>
          <a:p>
            <a:r>
              <a:rPr lang="ru-RU"/>
              <a:t>жительства, религиозных убеждений и т.д.</a:t>
            </a:r>
          </a:p>
        </p:txBody>
      </p:sp>
      <p:sp>
        <p:nvSpPr>
          <p:cNvPr id="327687" name="Text Box 7"/>
          <p:cNvSpPr txBox="1">
            <a:spLocks noChangeArrowheads="1"/>
          </p:cNvSpPr>
          <p:nvPr/>
        </p:nvSpPr>
        <p:spPr bwMode="auto">
          <a:xfrm>
            <a:off x="539750" y="3160713"/>
            <a:ext cx="808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Отказ от приема на работу может быть обжалован в суде</a:t>
            </a:r>
          </a:p>
        </p:txBody>
      </p:sp>
      <p:sp>
        <p:nvSpPr>
          <p:cNvPr id="327688" name="WordArt 8"/>
          <p:cNvSpPr>
            <a:spLocks noChangeArrowheads="1" noChangeShapeType="1" noTextEdit="1"/>
          </p:cNvSpPr>
          <p:nvPr/>
        </p:nvSpPr>
        <p:spPr bwMode="auto">
          <a:xfrm>
            <a:off x="733425" y="3573463"/>
            <a:ext cx="79422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Трудовой договор может быть заключен 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"/>
                <a:cs typeface="Arial"/>
              </a:rPr>
              <a:t>с 14-летнего возраста</a:t>
            </a:r>
          </a:p>
        </p:txBody>
      </p:sp>
      <p:sp>
        <p:nvSpPr>
          <p:cNvPr id="327689" name="Rectangle 9" descr="Фиолетовый узор"/>
          <p:cNvSpPr>
            <a:spLocks noChangeArrowheads="1"/>
          </p:cNvSpPr>
          <p:nvPr/>
        </p:nvSpPr>
        <p:spPr bwMode="auto">
          <a:xfrm>
            <a:off x="288925" y="4437063"/>
            <a:ext cx="8604250" cy="2232025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-необходимо согласие органов опеки,</a:t>
            </a:r>
          </a:p>
          <a:p>
            <a:r>
              <a:rPr lang="ru-RU"/>
              <a:t>-в период летних каникул (устанавливается сокращенный </a:t>
            </a:r>
          </a:p>
          <a:p>
            <a:r>
              <a:rPr lang="ru-RU"/>
              <a:t>рабочий день),</a:t>
            </a:r>
          </a:p>
          <a:p>
            <a:r>
              <a:rPr lang="ru-RU"/>
              <a:t>                                               </a:t>
            </a:r>
            <a:r>
              <a:rPr lang="ru-RU" u="sng"/>
              <a:t>С 15 лет:</a:t>
            </a:r>
          </a:p>
          <a:p>
            <a:r>
              <a:rPr lang="ru-RU"/>
              <a:t>-заключается самостоятельно (устанавливается сокращен-</a:t>
            </a:r>
          </a:p>
          <a:p>
            <a:r>
              <a:rPr lang="ru-RU"/>
              <a:t>ный рабочий день),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6" grpId="0" animBg="1"/>
      <p:bldP spid="327687" grpId="0"/>
      <p:bldP spid="327688" grpId="0" animBg="1"/>
      <p:bldP spid="327689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6.Прекращение трудового договора.</a:t>
            </a:r>
          </a:p>
        </p:txBody>
      </p:sp>
      <p:sp>
        <p:nvSpPr>
          <p:cNvPr id="14339" name="WordArt 3"/>
          <p:cNvSpPr>
            <a:spLocks noChangeArrowheads="1" noChangeShapeType="1" noTextEdit="1"/>
          </p:cNvSpPr>
          <p:nvPr/>
        </p:nvSpPr>
        <p:spPr bwMode="auto">
          <a:xfrm>
            <a:off x="1692275" y="908050"/>
            <a:ext cx="57610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Основания ( ст. 29 КЗоТ  РФ)</a:t>
            </a:r>
          </a:p>
        </p:txBody>
      </p:sp>
      <p:sp>
        <p:nvSpPr>
          <p:cNvPr id="334859" name="Text Box 11" descr="Коричневый мрамор"/>
          <p:cNvSpPr txBox="1">
            <a:spLocks noChangeArrowheads="1"/>
          </p:cNvSpPr>
          <p:nvPr/>
        </p:nvSpPr>
        <p:spPr bwMode="auto">
          <a:xfrm>
            <a:off x="190500" y="1543050"/>
            <a:ext cx="8702675" cy="45497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ru-RU">
                <a:solidFill>
                  <a:schemeClr val="tx2"/>
                </a:solidFill>
              </a:rPr>
              <a:t>1.Соглашение сторон,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2.Истечение срока договора,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3.Призыв или поступление работника на военную службу,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4.Расторжение трудового договора по инициативе органи-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зации либо работника,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5.Перевод работника с его согласия на работу в другую орга-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низацию, предприятие, учреждение или перевод на выбор-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ную должность,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6.Отказ работника от перевода на другую работу в связи с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изменением условий труда,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7.Вступление в законную силу приговора суда, которым ра-</a:t>
            </a:r>
          </a:p>
          <a:p>
            <a:pPr marL="342900" indent="-342900"/>
            <a:r>
              <a:rPr lang="ru-RU">
                <a:solidFill>
                  <a:schemeClr val="tx2"/>
                </a:solidFill>
              </a:rPr>
              <a:t>ботник лишается свободы.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9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6.Прекращение трудового договора.</a:t>
            </a:r>
          </a:p>
        </p:txBody>
      </p:sp>
      <p:sp>
        <p:nvSpPr>
          <p:cNvPr id="337923" name="Text Box 3" descr="Зеленый мрамор"/>
          <p:cNvSpPr txBox="1">
            <a:spLocks noChangeArrowheads="1"/>
          </p:cNvSpPr>
          <p:nvPr/>
        </p:nvSpPr>
        <p:spPr bwMode="auto">
          <a:xfrm>
            <a:off x="250825" y="1557338"/>
            <a:ext cx="8709025" cy="23590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-администрация обязана выдать трудовую книжку, с запи-</a:t>
            </a:r>
          </a:p>
          <a:p>
            <a:r>
              <a:rPr lang="ru-RU">
                <a:solidFill>
                  <a:schemeClr val="tx2"/>
                </a:solidFill>
              </a:rPr>
              <a:t>сью причины увольнения,</a:t>
            </a:r>
          </a:p>
          <a:p>
            <a:r>
              <a:rPr lang="ru-RU">
                <a:solidFill>
                  <a:schemeClr val="tx2"/>
                </a:solidFill>
              </a:rPr>
              <a:t>-трудовая книжка выдается работнику в день его увольне-</a:t>
            </a:r>
          </a:p>
          <a:p>
            <a:r>
              <a:rPr lang="ru-RU">
                <a:solidFill>
                  <a:schemeClr val="tx2"/>
                </a:solidFill>
              </a:rPr>
              <a:t>ния,</a:t>
            </a:r>
          </a:p>
          <a:p>
            <a:r>
              <a:rPr lang="ru-RU">
                <a:solidFill>
                  <a:schemeClr val="tx2"/>
                </a:solidFill>
              </a:rPr>
              <a:t>-в случае задержки трудовой книжки работнику выплачива-</a:t>
            </a:r>
          </a:p>
          <a:p>
            <a:r>
              <a:rPr lang="ru-RU">
                <a:solidFill>
                  <a:schemeClr val="tx2"/>
                </a:solidFill>
              </a:rPr>
              <a:t>ется  средний заработок за время его вынужденного простоя</a:t>
            </a:r>
          </a:p>
        </p:txBody>
      </p:sp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827088" y="909638"/>
            <a:ext cx="77041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Порядок расторжения трудового договора</a:t>
            </a:r>
          </a:p>
        </p:txBody>
      </p:sp>
      <p:sp>
        <p:nvSpPr>
          <p:cNvPr id="337925" name="WordArt 5"/>
          <p:cNvSpPr>
            <a:spLocks noChangeArrowheads="1" noChangeShapeType="1" noTextEdit="1"/>
          </p:cNvSpPr>
          <p:nvPr/>
        </p:nvSpPr>
        <p:spPr bwMode="auto">
          <a:xfrm>
            <a:off x="827088" y="4149725"/>
            <a:ext cx="7704137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Выходное пособие</a:t>
            </a:r>
          </a:p>
        </p:txBody>
      </p:sp>
      <p:sp>
        <p:nvSpPr>
          <p:cNvPr id="337926" name="Text Box 6"/>
          <p:cNvSpPr txBox="1">
            <a:spLocks noChangeArrowheads="1"/>
          </p:cNvSpPr>
          <p:nvPr/>
        </p:nvSpPr>
        <p:spPr bwMode="auto">
          <a:xfrm>
            <a:off x="250825" y="4652963"/>
            <a:ext cx="86947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-в случае увольнения в следствие нарушения трудового, кол-</a:t>
            </a:r>
          </a:p>
          <a:p>
            <a:r>
              <a:rPr lang="ru-RU"/>
              <a:t>лективного договора или законодательства о труде админис-</a:t>
            </a:r>
          </a:p>
          <a:p>
            <a:r>
              <a:rPr lang="ru-RU"/>
              <a:t>трацией, а так же в иных случаях предусмотренных законом </a:t>
            </a:r>
          </a:p>
          <a:p>
            <a:r>
              <a:rPr lang="ru-RU"/>
              <a:t>выплачивается  в размере не менее двухнедельного среднего</a:t>
            </a:r>
          </a:p>
          <a:p>
            <a:r>
              <a:rPr lang="ru-RU"/>
              <a:t>заработка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 animBg="1"/>
      <p:bldP spid="337925" grpId="0" animBg="1"/>
      <p:bldP spid="3379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6.Прекращение трудового договора.</a:t>
            </a:r>
          </a:p>
        </p:txBody>
      </p:sp>
      <p:sp>
        <p:nvSpPr>
          <p:cNvPr id="335875" name="WordArt 3"/>
          <p:cNvSpPr>
            <a:spLocks noChangeArrowheads="1" noChangeShapeType="1" noTextEdit="1"/>
          </p:cNvSpPr>
          <p:nvPr/>
        </p:nvSpPr>
        <p:spPr bwMode="auto">
          <a:xfrm>
            <a:off x="827088" y="3787775"/>
            <a:ext cx="770413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расторжение срочного трудового договора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по инициативе работника</a:t>
            </a:r>
          </a:p>
        </p:txBody>
      </p:sp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34925" y="1268413"/>
            <a:ext cx="910748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/>
              <a:t>-вправе расторгнуть договор в любой момент, известив адми-</a:t>
            </a:r>
          </a:p>
          <a:p>
            <a:pPr algn="just"/>
            <a:r>
              <a:rPr lang="ru-RU"/>
              <a:t>нистрацию не позднее, чем за 2 недели,</a:t>
            </a:r>
          </a:p>
          <a:p>
            <a:pPr algn="just"/>
            <a:r>
              <a:rPr lang="ru-RU"/>
              <a:t>-в течение этого срока работник вправе отозвать свое заявление</a:t>
            </a:r>
          </a:p>
          <a:p>
            <a:pPr algn="just"/>
            <a:r>
              <a:rPr lang="ru-RU"/>
              <a:t>-по истечении срока работник вправе прекратить работу, а ра-</a:t>
            </a:r>
          </a:p>
          <a:p>
            <a:pPr algn="just"/>
            <a:r>
              <a:rPr lang="ru-RU"/>
              <a:t>ботодатель - обязан выдать трудовую книжку и произвести</a:t>
            </a:r>
          </a:p>
          <a:p>
            <a:pPr algn="just"/>
            <a:r>
              <a:rPr lang="ru-RU"/>
              <a:t>полный расчет.</a:t>
            </a:r>
          </a:p>
        </p:txBody>
      </p:sp>
      <p:sp>
        <p:nvSpPr>
          <p:cNvPr id="16389" name="WordArt 6"/>
          <p:cNvSpPr>
            <a:spLocks noChangeArrowheads="1" noChangeShapeType="1" noTextEdit="1"/>
          </p:cNvSpPr>
          <p:nvPr/>
        </p:nvSpPr>
        <p:spPr bwMode="auto">
          <a:xfrm>
            <a:off x="827088" y="765175"/>
            <a:ext cx="77041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расторжение договора по инициативе работника</a:t>
            </a:r>
          </a:p>
        </p:txBody>
      </p:sp>
      <p:sp>
        <p:nvSpPr>
          <p:cNvPr id="335879" name="Text Box 7"/>
          <p:cNvSpPr txBox="1">
            <a:spLocks noChangeArrowheads="1"/>
          </p:cNvSpPr>
          <p:nvPr/>
        </p:nvSpPr>
        <p:spPr bwMode="auto">
          <a:xfrm>
            <a:off x="107950" y="4613275"/>
            <a:ext cx="89709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-возможно с согласия администрации,</a:t>
            </a:r>
          </a:p>
          <a:p>
            <a:r>
              <a:rPr lang="ru-RU"/>
              <a:t>-при наличии уважительной причины</a:t>
            </a:r>
          </a:p>
          <a:p>
            <a:r>
              <a:rPr lang="ru-RU"/>
              <a:t>(в случае отказа администрации расторгнуть трудовой договор</a:t>
            </a:r>
          </a:p>
          <a:p>
            <a:r>
              <a:rPr lang="ru-RU"/>
              <a:t>спор решается через Комиссию по трудовым спорам).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5" grpId="0" animBg="1"/>
      <p:bldP spid="335877" grpId="0" build="p"/>
      <p:bldP spid="33587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" y="115888"/>
            <a:ext cx="8890000" cy="487362"/>
          </a:xfrm>
          <a:gradFill rotWithShape="1">
            <a:gsLst>
              <a:gs pos="0">
                <a:srgbClr val="C0C0C0"/>
              </a:gs>
              <a:gs pos="50000">
                <a:schemeClr val="bg2"/>
              </a:gs>
              <a:gs pos="100000">
                <a:srgbClr val="C0C0C0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b="1" smtClean="0">
                <a:solidFill>
                  <a:schemeClr val="tx1"/>
                </a:solidFill>
              </a:rPr>
              <a:t>6.Прекращение трудового договора.</a:t>
            </a:r>
          </a:p>
        </p:txBody>
      </p:sp>
      <p:sp>
        <p:nvSpPr>
          <p:cNvPr id="336900" name="Text Box 4" descr="Зеленый мрамор"/>
          <p:cNvSpPr txBox="1">
            <a:spLocks noChangeArrowheads="1"/>
          </p:cNvSpPr>
          <p:nvPr/>
        </p:nvSpPr>
        <p:spPr bwMode="auto">
          <a:xfrm>
            <a:off x="179388" y="1844675"/>
            <a:ext cx="8840787" cy="418465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-ликвидация, предприятия, организации, учреждения,</a:t>
            </a:r>
          </a:p>
          <a:p>
            <a:r>
              <a:rPr lang="ru-RU">
                <a:solidFill>
                  <a:schemeClr val="tx2"/>
                </a:solidFill>
              </a:rPr>
              <a:t>-сокращение штатов,</a:t>
            </a:r>
          </a:p>
          <a:p>
            <a:r>
              <a:rPr lang="ru-RU">
                <a:solidFill>
                  <a:schemeClr val="tx2"/>
                </a:solidFill>
              </a:rPr>
              <a:t>-несоответствие работника занимаемой должности,</a:t>
            </a:r>
          </a:p>
          <a:p>
            <a:r>
              <a:rPr lang="ru-RU">
                <a:solidFill>
                  <a:schemeClr val="tx2"/>
                </a:solidFill>
              </a:rPr>
              <a:t>-систематическое неисполнение работником своих обязаннос-</a:t>
            </a:r>
          </a:p>
          <a:p>
            <a:r>
              <a:rPr lang="ru-RU">
                <a:solidFill>
                  <a:schemeClr val="tx2"/>
                </a:solidFill>
              </a:rPr>
              <a:t>тей без уважительной причины,</a:t>
            </a:r>
          </a:p>
          <a:p>
            <a:r>
              <a:rPr lang="ru-RU">
                <a:solidFill>
                  <a:schemeClr val="tx2"/>
                </a:solidFill>
              </a:rPr>
              <a:t>-прогул( в т.ч. отсутствие в течение 3-х часов без уважитель-</a:t>
            </a:r>
          </a:p>
          <a:p>
            <a:r>
              <a:rPr lang="ru-RU">
                <a:solidFill>
                  <a:schemeClr val="tx2"/>
                </a:solidFill>
              </a:rPr>
              <a:t>ной причины),</a:t>
            </a:r>
          </a:p>
          <a:p>
            <a:r>
              <a:rPr lang="ru-RU">
                <a:solidFill>
                  <a:schemeClr val="tx2"/>
                </a:solidFill>
              </a:rPr>
              <a:t>-неявка на работу в течение более 4 месяцев подряд в силу </a:t>
            </a:r>
          </a:p>
          <a:p>
            <a:r>
              <a:rPr lang="ru-RU">
                <a:solidFill>
                  <a:schemeClr val="tx2"/>
                </a:solidFill>
              </a:rPr>
              <a:t>временной нетрудоспособности (кроме беременности),</a:t>
            </a:r>
          </a:p>
          <a:p>
            <a:r>
              <a:rPr lang="ru-RU">
                <a:solidFill>
                  <a:schemeClr val="tx2"/>
                </a:solidFill>
              </a:rPr>
              <a:t>-появление на работе в нетрезвом состоянии,</a:t>
            </a:r>
          </a:p>
          <a:p>
            <a:r>
              <a:rPr lang="ru-RU">
                <a:solidFill>
                  <a:schemeClr val="tx2"/>
                </a:solidFill>
              </a:rPr>
              <a:t>-совершение по месту работы хищения.</a:t>
            </a:r>
          </a:p>
        </p:txBody>
      </p:sp>
      <p:sp>
        <p:nvSpPr>
          <p:cNvPr id="17412" name="WordArt 5"/>
          <p:cNvSpPr>
            <a:spLocks noChangeArrowheads="1" noChangeShapeType="1" noTextEdit="1"/>
          </p:cNvSpPr>
          <p:nvPr/>
        </p:nvSpPr>
        <p:spPr bwMode="auto">
          <a:xfrm>
            <a:off x="827088" y="981075"/>
            <a:ext cx="77041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расторжение договора по инициативе работодателя</a:t>
            </a:r>
          </a:p>
        </p:txBody>
      </p:sp>
      <p:sp>
        <p:nvSpPr>
          <p:cNvPr id="336903" name="Text Box 7"/>
          <p:cNvSpPr txBox="1">
            <a:spLocks noChangeArrowheads="1"/>
          </p:cNvSpPr>
          <p:nvPr/>
        </p:nvSpPr>
        <p:spPr bwMode="auto">
          <a:xfrm>
            <a:off x="479425" y="5969000"/>
            <a:ext cx="8340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Расторжение договора производится с согласия выборного</a:t>
            </a:r>
          </a:p>
          <a:p>
            <a:pPr algn="ctr"/>
            <a:r>
              <a:rPr lang="ru-RU"/>
              <a:t> профсоюзного органа 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0" grpId="0" build="p" animBg="1"/>
      <p:bldP spid="336903" grpId="0"/>
    </p:bldLst>
  </p:timing>
</p:sld>
</file>

<file path=ppt/theme/theme1.xml><?xml version="1.0" encoding="utf-8"?>
<a:theme xmlns:a="http://schemas.openxmlformats.org/drawingml/2006/main" name="Равновесие">
  <a:themeElements>
    <a:clrScheme name="Равновесие 6">
      <a:dk1>
        <a:srgbClr val="2F2D25"/>
      </a:dk1>
      <a:lt1>
        <a:srgbClr val="FFFFFF"/>
      </a:lt1>
      <a:dk2>
        <a:srgbClr val="656151"/>
      </a:dk2>
      <a:lt2>
        <a:srgbClr val="FFFFCC"/>
      </a:lt2>
      <a:accent1>
        <a:srgbClr val="818173"/>
      </a:accent1>
      <a:accent2>
        <a:srgbClr val="809EA8"/>
      </a:accent2>
      <a:accent3>
        <a:srgbClr val="B8B7B3"/>
      </a:accent3>
      <a:accent4>
        <a:srgbClr val="DADADA"/>
      </a:accent4>
      <a:accent5>
        <a:srgbClr val="C1C1BC"/>
      </a:accent5>
      <a:accent6>
        <a:srgbClr val="738F98"/>
      </a:accent6>
      <a:hlink>
        <a:srgbClr val="E2C86A"/>
      </a:hlink>
      <a:folHlink>
        <a:srgbClr val="B7B6A3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4436</TotalTime>
  <Words>1141</Words>
  <Application>Microsoft Office PowerPoint</Application>
  <PresentationFormat>Экран (4:3)</PresentationFormat>
  <Paragraphs>229</Paragraphs>
  <Slides>15</Slides>
  <Notes>15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Times New Roman</vt:lpstr>
      <vt:lpstr>Arial</vt:lpstr>
      <vt:lpstr>Tahoma</vt:lpstr>
      <vt:lpstr>Wingdings</vt:lpstr>
      <vt:lpstr>Calibri</vt:lpstr>
      <vt:lpstr>Равновесие</vt:lpstr>
      <vt:lpstr>Слайд 1</vt:lpstr>
      <vt:lpstr>Трудовые отношения в документах.</vt:lpstr>
      <vt:lpstr>1.Понятие трудового договора.</vt:lpstr>
      <vt:lpstr>1.Понятие трудового договора.</vt:lpstr>
      <vt:lpstr>1.Понятие трудового договора.</vt:lpstr>
      <vt:lpstr>2.Содержание трудового договора.</vt:lpstr>
      <vt:lpstr>2.Содержание трудового договора.</vt:lpstr>
      <vt:lpstr>3. Виды трудовых договоров.</vt:lpstr>
      <vt:lpstr>4.  Порядок заключения трудового договора.</vt:lpstr>
      <vt:lpstr>4. Порядок заключения трудового договора.</vt:lpstr>
      <vt:lpstr>4. Порядок заключения трудового договора.</vt:lpstr>
      <vt:lpstr>6.Прекращение трудового договора.</vt:lpstr>
      <vt:lpstr>6.Прекращение трудового договора.</vt:lpstr>
      <vt:lpstr>6.Прекращение трудового договора.</vt:lpstr>
      <vt:lpstr>6.Прекращение трудового договора.</vt:lpstr>
    </vt:vector>
  </TitlesOfParts>
  <Company>ср. шк. № 46 Москва ЮЗАОУО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Чернов Алексей</dc:creator>
  <cp:lastModifiedBy>Пушкинская школа</cp:lastModifiedBy>
  <cp:revision>432</cp:revision>
  <cp:lastPrinted>1601-01-01T00:00:00Z</cp:lastPrinted>
  <dcterms:created xsi:type="dcterms:W3CDTF">2003-01-13T15:29:31Z</dcterms:created>
  <dcterms:modified xsi:type="dcterms:W3CDTF">2016-09-16T09:56:37Z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